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959769"/>
            <a:ext cx="7477601" cy="1916430"/>
          </a:xfrm>
          <a:prstGeom prst="rect">
            <a:avLst/>
          </a:prstGeom>
          <a:noFill/>
        </p:spPr>
        <p:txBody>
          <a:bodyPr wrap="square" rtlCol="0" anchor="t"/>
          <a:lstStyle/>
          <a:p>
            <a:pPr marL="0" indent="0">
              <a:lnSpc>
                <a:spcPts val="7545"/>
              </a:lnSpc>
              <a:buNone/>
            </a:pPr>
            <a:r>
              <a:rPr lang="en-US" sz="6035" b="1" kern="0" spc="-181" dirty="0">
                <a:solidFill>
                  <a:srgbClr val="7030A0"/>
                </a:solidFill>
                <a:latin typeface="Calisto MT" panose="02040603050505030304" charset="0"/>
                <a:ea typeface="p22-mackinac-pro" pitchFamily="34" charset="-122"/>
                <a:cs typeface="Calisto MT" panose="02040603050505030304" charset="0"/>
              </a:rPr>
              <a:t>Introduction to Data Handling</a:t>
            </a:r>
            <a:endParaRPr lang="en-US" sz="6035" b="1" kern="0" spc="-181" dirty="0">
              <a:solidFill>
                <a:srgbClr val="7030A0"/>
              </a:solidFill>
              <a:latin typeface="Calisto MT" panose="02040603050505030304" charset="0"/>
              <a:ea typeface="p22-mackinac-pro" pitchFamily="34" charset="-122"/>
              <a:cs typeface="Calisto MT" panose="02040603050505030304" charset="0"/>
            </a:endParaRPr>
          </a:p>
        </p:txBody>
      </p:sp>
      <p:sp>
        <p:nvSpPr>
          <p:cNvPr id="6" name="Text 3"/>
          <p:cNvSpPr/>
          <p:nvPr/>
        </p:nvSpPr>
        <p:spPr>
          <a:xfrm>
            <a:off x="833199" y="4209455"/>
            <a:ext cx="7477601" cy="1421606"/>
          </a:xfrm>
          <a:prstGeom prst="rect">
            <a:avLst/>
          </a:prstGeom>
          <a:noFill/>
        </p:spPr>
        <p:txBody>
          <a:bodyPr wrap="square" rtlCol="0" anchor="t"/>
          <a:lstStyle/>
          <a:p>
            <a:pPr marL="0" indent="0">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Data handling is the process of collecting, cleaning, transforming, and storing data for analysis and use in machine learning models. It's a crucial step in any AI or ML project, as the quality and structure of your data significantly impact the performance of your models.</a:t>
            </a:r>
            <a:endParaRPr lang="en-US" sz="1750" dirty="0">
              <a:latin typeface="Calibri" panose="020F0502020204030204" charset="0"/>
              <a:cs typeface="Calibri" panose="020F0502020204030204" charset="0"/>
            </a:endParaRPr>
          </a:p>
        </p:txBody>
      </p:sp>
      <p:sp>
        <p:nvSpPr>
          <p:cNvPr id="7" name="Shape 4"/>
          <p:cNvSpPr/>
          <p:nvPr/>
        </p:nvSpPr>
        <p:spPr>
          <a:xfrm>
            <a:off x="833199" y="5897642"/>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66675" y="13335"/>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722358"/>
            <a:ext cx="7477601" cy="1388745"/>
          </a:xfrm>
          <a:prstGeom prst="rect">
            <a:avLst/>
          </a:prstGeom>
          <a:noFill/>
        </p:spPr>
        <p:txBody>
          <a:bodyPr wrap="square" rtlCol="0" anchor="t"/>
          <a:lstStyle/>
          <a:p>
            <a:pPr marL="0" indent="0">
              <a:lnSpc>
                <a:spcPts val="5470"/>
              </a:lnSpc>
              <a:buNone/>
            </a:pPr>
            <a:r>
              <a:rPr lang="en-US" sz="4375" b="1" kern="0" spc="-131" dirty="0">
                <a:solidFill>
                  <a:srgbClr val="7030A0"/>
                </a:solidFill>
                <a:latin typeface="Calisto MT" panose="02040603050505030304" charset="0"/>
                <a:ea typeface="p22-mackinac-pro" pitchFamily="34" charset="-122"/>
                <a:cs typeface="Calisto MT" panose="02040603050505030304" charset="0"/>
              </a:rPr>
              <a:t>Key Libraries for Data Handling</a:t>
            </a:r>
            <a:endParaRPr lang="en-US" sz="4375" b="1" kern="0" spc="-131" dirty="0">
              <a:solidFill>
                <a:srgbClr val="7030A0"/>
              </a:solidFill>
              <a:latin typeface="Calisto MT" panose="02040603050505030304" charset="0"/>
              <a:ea typeface="p22-mackinac-pro" pitchFamily="34" charset="-122"/>
              <a:cs typeface="Calisto MT" panose="02040603050505030304" charset="0"/>
            </a:endParaRPr>
          </a:p>
        </p:txBody>
      </p:sp>
      <p:sp>
        <p:nvSpPr>
          <p:cNvPr id="6" name="Text 3"/>
          <p:cNvSpPr/>
          <p:nvPr/>
        </p:nvSpPr>
        <p:spPr>
          <a:xfrm>
            <a:off x="833199" y="3444359"/>
            <a:ext cx="2777490" cy="347186"/>
          </a:xfrm>
          <a:prstGeom prst="rect">
            <a:avLst/>
          </a:prstGeom>
          <a:noFill/>
        </p:spPr>
        <p:txBody>
          <a:bodyPr wrap="none" rtlCol="0" anchor="t"/>
          <a:lstStyle/>
          <a:p>
            <a:pPr marL="0" indent="0">
              <a:lnSpc>
                <a:spcPts val="2735"/>
              </a:lnSpc>
              <a:buNone/>
            </a:pPr>
            <a:r>
              <a:rPr lang="en-US" sz="2185" b="1" kern="0" spc="-66" dirty="0">
                <a:solidFill>
                  <a:srgbClr val="591CE6"/>
                </a:solidFill>
                <a:latin typeface="Times New Roman" panose="02020603050405020304" charset="0"/>
                <a:ea typeface="p22-mackinac-pro" pitchFamily="34" charset="-122"/>
                <a:cs typeface="Times New Roman" panose="02020603050405020304" charset="0"/>
              </a:rPr>
              <a:t>NumPy</a:t>
            </a:r>
            <a:endParaRPr lang="en-US" sz="2185" dirty="0">
              <a:latin typeface="Times New Roman" panose="02020603050405020304" charset="0"/>
              <a:cs typeface="Times New Roman" panose="02020603050405020304" charset="0"/>
            </a:endParaRPr>
          </a:p>
        </p:txBody>
      </p:sp>
      <p:sp>
        <p:nvSpPr>
          <p:cNvPr id="7" name="Text 4"/>
          <p:cNvSpPr/>
          <p:nvPr/>
        </p:nvSpPr>
        <p:spPr>
          <a:xfrm>
            <a:off x="833199" y="4124801"/>
            <a:ext cx="7477601" cy="1066205"/>
          </a:xfrm>
          <a:prstGeom prst="rect">
            <a:avLst/>
          </a:prstGeom>
          <a:noFill/>
        </p:spPr>
        <p:txBody>
          <a:bodyPr wrap="square" rtlCol="0" anchor="t"/>
          <a:lstStyle/>
          <a:p>
            <a:pPr marL="0" indent="0" algn="just">
              <a:lnSpc>
                <a:spcPts val="2800"/>
              </a:lnSpc>
              <a:buNone/>
            </a:pPr>
            <a:r>
              <a:rPr lang="en-US" sz="1750" b="1" dirty="0">
                <a:solidFill>
                  <a:srgbClr val="272525"/>
                </a:solidFill>
                <a:latin typeface="Calibri" panose="020F0502020204030204" charset="0"/>
                <a:ea typeface="Eudoxus Sans" pitchFamily="34" charset="-122"/>
                <a:cs typeface="Calibri" panose="020F0502020204030204" charset="0"/>
              </a:rPr>
              <a:t>NumPy</a:t>
            </a:r>
            <a:r>
              <a:rPr lang="en-US" sz="1750" dirty="0">
                <a:solidFill>
                  <a:srgbClr val="272525"/>
                </a:solidFill>
                <a:latin typeface="Calibri" panose="020F0502020204030204" charset="0"/>
                <a:ea typeface="Eudoxus Sans" pitchFamily="34" charset="-122"/>
                <a:cs typeface="Calibri" panose="020F0502020204030204" charset="0"/>
              </a:rPr>
              <a:t> is a powerful Python library that provides support for large, multi-dimensional arrays and matrices, along with a vast collection of high-level mathematical functions to operate on these arrays.</a:t>
            </a:r>
            <a:endParaRPr lang="en-US" sz="1750" dirty="0">
              <a:latin typeface="Calibri" panose="020F0502020204030204" charset="0"/>
              <a:cs typeface="Calibri" panose="020F0502020204030204" charset="0"/>
            </a:endParaRPr>
          </a:p>
        </p:txBody>
      </p:sp>
      <p:sp>
        <p:nvSpPr>
          <p:cNvPr id="8" name="Text 5"/>
          <p:cNvSpPr/>
          <p:nvPr/>
        </p:nvSpPr>
        <p:spPr>
          <a:xfrm>
            <a:off x="833199" y="5440918"/>
            <a:ext cx="7477601" cy="1066205"/>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It helps users perform scientific and numerical computing with ease, including tasks such as linear algebra and random number generation.</a:t>
            </a:r>
            <a:endParaRPr lang="en-US" sz="1750" dirty="0">
              <a:latin typeface="Calibri" panose="020F0502020204030204" charset="0"/>
              <a:cs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037993" y="1432917"/>
            <a:ext cx="2777490" cy="347186"/>
          </a:xfrm>
          <a:prstGeom prst="rect">
            <a:avLst/>
          </a:prstGeom>
          <a:noFill/>
        </p:spPr>
        <p:txBody>
          <a:bodyPr wrap="none" rtlCol="0" anchor="t"/>
          <a:lstStyle/>
          <a:p>
            <a:pPr marL="0" indent="0">
              <a:lnSpc>
                <a:spcPts val="2735"/>
              </a:lnSpc>
              <a:buNone/>
            </a:pPr>
            <a:r>
              <a:rPr lang="en-US" sz="3600" b="1" kern="0" spc="-66" dirty="0">
                <a:solidFill>
                  <a:srgbClr val="7030A0"/>
                </a:solidFill>
                <a:latin typeface="Times New Roman" panose="02020603050405020304" charset="0"/>
                <a:ea typeface="p22-mackinac-pro" pitchFamily="34" charset="-122"/>
                <a:cs typeface="Times New Roman" panose="02020603050405020304" charset="0"/>
              </a:rPr>
              <a:t>Pandas</a:t>
            </a:r>
            <a:endParaRPr lang="en-US" sz="3600" b="1" kern="0" spc="-66" dirty="0">
              <a:solidFill>
                <a:srgbClr val="7030A0"/>
              </a:solidFill>
              <a:latin typeface="Times New Roman" panose="02020603050405020304" charset="0"/>
              <a:ea typeface="p22-mackinac-pro"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2037993" y="2224445"/>
            <a:ext cx="3295888" cy="2036921"/>
          </a:xfrm>
          <a:prstGeom prst="rect">
            <a:avLst/>
          </a:prstGeom>
        </p:spPr>
      </p:pic>
      <p:sp>
        <p:nvSpPr>
          <p:cNvPr id="6" name="Text 3"/>
          <p:cNvSpPr/>
          <p:nvPr/>
        </p:nvSpPr>
        <p:spPr>
          <a:xfrm>
            <a:off x="2037993" y="4539020"/>
            <a:ext cx="3252430"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Calisto MT" panose="02040603050505030304" charset="0"/>
                <a:ea typeface="p22-mackinac-pro" pitchFamily="34" charset="-122"/>
                <a:cs typeface="Calisto MT" panose="02040603050505030304" charset="0"/>
              </a:rPr>
              <a:t>Powerful Data Structures</a:t>
            </a:r>
            <a:endParaRPr lang="en-US" sz="2185" dirty="0">
              <a:latin typeface="Calisto MT" panose="02040603050505030304" charset="0"/>
              <a:cs typeface="Calisto MT" panose="02040603050505030304" charset="0"/>
            </a:endParaRPr>
          </a:p>
        </p:txBody>
      </p:sp>
      <p:sp>
        <p:nvSpPr>
          <p:cNvPr id="7" name="Text 4"/>
          <p:cNvSpPr/>
          <p:nvPr/>
        </p:nvSpPr>
        <p:spPr>
          <a:xfrm>
            <a:off x="2037993" y="5019437"/>
            <a:ext cx="3295888"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Pandas provides intuitive data structures like DataFrames and Series to efficiently store, manipulate, and analyze large datasets.</a:t>
            </a:r>
            <a:endParaRPr lang="en-US" sz="1750" dirty="0">
              <a:latin typeface="Calibri" panose="020F0502020204030204" charset="0"/>
              <a:cs typeface="Calibri" panose="020F0502020204030204" charset="0"/>
            </a:endParaRPr>
          </a:p>
        </p:txBody>
      </p:sp>
      <p:pic>
        <p:nvPicPr>
          <p:cNvPr id="8" name="Image 1" descr="preencoded.png"/>
          <p:cNvPicPr>
            <a:picLocks noChangeAspect="1"/>
          </p:cNvPicPr>
          <p:nvPr/>
        </p:nvPicPr>
        <p:blipFill>
          <a:blip r:embed="rId2"/>
          <a:stretch>
            <a:fillRect/>
          </a:stretch>
        </p:blipFill>
        <p:spPr>
          <a:xfrm>
            <a:off x="5667137" y="2224445"/>
            <a:ext cx="3296007" cy="2037040"/>
          </a:xfrm>
          <a:prstGeom prst="rect">
            <a:avLst/>
          </a:prstGeom>
        </p:spPr>
      </p:pic>
      <p:sp>
        <p:nvSpPr>
          <p:cNvPr id="9" name="Text 5"/>
          <p:cNvSpPr/>
          <p:nvPr/>
        </p:nvSpPr>
        <p:spPr>
          <a:xfrm>
            <a:off x="5667137" y="4539139"/>
            <a:ext cx="2917269"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Calisto MT" panose="02040603050505030304" charset="0"/>
                <a:ea typeface="p22-mackinac-pro" pitchFamily="34" charset="-122"/>
                <a:cs typeface="Calisto MT" panose="02040603050505030304" charset="0"/>
              </a:rPr>
              <a:t>Flexible Data Handling</a:t>
            </a:r>
            <a:endParaRPr lang="en-US" sz="2185" dirty="0">
              <a:latin typeface="Calisto MT" panose="02040603050505030304" charset="0"/>
              <a:cs typeface="Calisto MT" panose="02040603050505030304" charset="0"/>
            </a:endParaRPr>
          </a:p>
        </p:txBody>
      </p:sp>
      <p:sp>
        <p:nvSpPr>
          <p:cNvPr id="10" name="Text 6"/>
          <p:cNvSpPr/>
          <p:nvPr/>
        </p:nvSpPr>
        <p:spPr>
          <a:xfrm>
            <a:off x="5667137" y="5019556"/>
            <a:ext cx="3296007"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Pandas enables easy data cleaning, transformation, and integration, making it a go-to tool for data scientists and analysts.</a:t>
            </a:r>
            <a:endParaRPr lang="en-US" sz="1750" dirty="0">
              <a:latin typeface="Calibri" panose="020F0502020204030204" charset="0"/>
              <a:cs typeface="Calibri" panose="020F0502020204030204" charset="0"/>
            </a:endParaRPr>
          </a:p>
        </p:txBody>
      </p:sp>
      <p:pic>
        <p:nvPicPr>
          <p:cNvPr id="11" name="Image 2" descr="preencoded.png"/>
          <p:cNvPicPr>
            <a:picLocks noChangeAspect="1"/>
          </p:cNvPicPr>
          <p:nvPr/>
        </p:nvPicPr>
        <p:blipFill>
          <a:blip r:embed="rId3"/>
          <a:stretch>
            <a:fillRect/>
          </a:stretch>
        </p:blipFill>
        <p:spPr>
          <a:xfrm>
            <a:off x="9296400" y="2224445"/>
            <a:ext cx="3296007" cy="2037040"/>
          </a:xfrm>
          <a:prstGeom prst="rect">
            <a:avLst/>
          </a:prstGeom>
        </p:spPr>
      </p:pic>
      <p:sp>
        <p:nvSpPr>
          <p:cNvPr id="12" name="Text 7"/>
          <p:cNvSpPr/>
          <p:nvPr/>
        </p:nvSpPr>
        <p:spPr>
          <a:xfrm>
            <a:off x="9296400" y="4539139"/>
            <a:ext cx="2927271"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Calisto MT" panose="02040603050505030304" charset="0"/>
                <a:ea typeface="p22-mackinac-pro" pitchFamily="34" charset="-122"/>
                <a:cs typeface="Calisto MT" panose="02040603050505030304" charset="0"/>
              </a:rPr>
              <a:t>Powerful Visualization</a:t>
            </a:r>
            <a:endParaRPr lang="en-US" sz="2185" dirty="0">
              <a:latin typeface="Calisto MT" panose="02040603050505030304" charset="0"/>
              <a:cs typeface="Calisto MT" panose="02040603050505030304" charset="0"/>
            </a:endParaRPr>
          </a:p>
        </p:txBody>
      </p:sp>
      <p:sp>
        <p:nvSpPr>
          <p:cNvPr id="13" name="Text 8"/>
          <p:cNvSpPr/>
          <p:nvPr/>
        </p:nvSpPr>
        <p:spPr>
          <a:xfrm>
            <a:off x="9296400" y="5019556"/>
            <a:ext cx="3296007"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Pandas seamlessly integrates with data visualization libraries like Matplotlib, allowing users to create insightful plots and graphs.</a:t>
            </a:r>
            <a:endParaRPr lang="en-US" sz="1750" dirty="0">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037993" y="1853684"/>
            <a:ext cx="2777490" cy="347186"/>
          </a:xfrm>
          <a:prstGeom prst="rect">
            <a:avLst/>
          </a:prstGeom>
          <a:noFill/>
        </p:spPr>
        <p:txBody>
          <a:bodyPr wrap="none" rtlCol="0" anchor="t"/>
          <a:lstStyle/>
          <a:p>
            <a:pPr marL="0" indent="0">
              <a:lnSpc>
                <a:spcPts val="2735"/>
              </a:lnSpc>
              <a:buNone/>
            </a:pPr>
            <a:r>
              <a:rPr lang="en-US" sz="3200" b="1" kern="0" spc="-66" dirty="0">
                <a:solidFill>
                  <a:srgbClr val="7030A0"/>
                </a:solidFill>
                <a:latin typeface="Calisto MT" panose="02040603050505030304" charset="0"/>
                <a:ea typeface="p22-mackinac-pro" pitchFamily="34" charset="-122"/>
                <a:cs typeface="Calisto MT" panose="02040603050505030304" charset="0"/>
              </a:rPr>
              <a:t>Matplotlib</a:t>
            </a:r>
            <a:endParaRPr lang="en-US" sz="3200" b="1" kern="0" spc="-66" dirty="0">
              <a:solidFill>
                <a:srgbClr val="7030A0"/>
              </a:solidFill>
              <a:latin typeface="Calisto MT" panose="02040603050505030304" charset="0"/>
              <a:ea typeface="p22-mackinac-pro" pitchFamily="34" charset="-122"/>
              <a:cs typeface="Calisto MT" panose="02040603050505030304" charset="0"/>
            </a:endParaRPr>
          </a:p>
        </p:txBody>
      </p:sp>
      <p:sp>
        <p:nvSpPr>
          <p:cNvPr id="5" name="Text 3"/>
          <p:cNvSpPr/>
          <p:nvPr/>
        </p:nvSpPr>
        <p:spPr>
          <a:xfrm>
            <a:off x="2037993" y="2650688"/>
            <a:ext cx="5006221"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mn-ea"/>
                <a:ea typeface="Eudoxus Sans" pitchFamily="34" charset="-122"/>
                <a:cs typeface="+mn-ea"/>
              </a:rPr>
              <a:t>Matplotlib is a comprehensive library for creating dynamic, high-quality visualizations in Python. It provides a wide range of plotting functions, from simple line plots to complex scatter plots and histograms.</a:t>
            </a:r>
            <a:endParaRPr lang="en-US" sz="1750" dirty="0">
              <a:latin typeface="+mn-ea"/>
              <a:cs typeface="+mn-ea"/>
            </a:endParaRPr>
          </a:p>
        </p:txBody>
      </p:sp>
      <p:sp>
        <p:nvSpPr>
          <p:cNvPr id="6" name="Text 4"/>
          <p:cNvSpPr/>
          <p:nvPr/>
        </p:nvSpPr>
        <p:spPr>
          <a:xfrm>
            <a:off x="2037993" y="4627602"/>
            <a:ext cx="5006221" cy="1421606"/>
          </a:xfrm>
          <a:prstGeom prst="rect">
            <a:avLst/>
          </a:prstGeom>
          <a:noFill/>
        </p:spPr>
        <p:txBody>
          <a:bodyPr wrap="square" rtlCol="0" anchor="t"/>
          <a:lstStyle/>
          <a:p>
            <a:pPr marL="0" indent="0" algn="just">
              <a:lnSpc>
                <a:spcPts val="2800"/>
              </a:lnSpc>
              <a:buNone/>
            </a:pPr>
            <a:r>
              <a:rPr lang="en-US" sz="1750" dirty="0">
                <a:solidFill>
                  <a:srgbClr val="272525"/>
                </a:solidFill>
                <a:ea typeface="Eudoxus Sans" pitchFamily="34" charset="-122"/>
                <a:cs typeface="+mn-lt"/>
              </a:rPr>
              <a:t>With Matplotlib, you can create publication-quality figures, customizing every aspect of the plot, from the axes and labels to the colors and legends.</a:t>
            </a:r>
            <a:endParaRPr lang="en-US" sz="1750" dirty="0">
              <a:cs typeface="+mn-lt"/>
            </a:endParaRPr>
          </a:p>
        </p:txBody>
      </p:sp>
      <p:pic>
        <p:nvPicPr>
          <p:cNvPr id="7" name="Image 0" descr="preencoded.png"/>
          <p:cNvPicPr>
            <a:picLocks noChangeAspect="1"/>
          </p:cNvPicPr>
          <p:nvPr/>
        </p:nvPicPr>
        <p:blipFill>
          <a:blip r:embed="rId1"/>
          <a:stretch>
            <a:fillRect/>
          </a:stretch>
        </p:blipFill>
        <p:spPr>
          <a:xfrm>
            <a:off x="7593806" y="2700695"/>
            <a:ext cx="5006221" cy="34253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037993" y="1853684"/>
            <a:ext cx="2777490" cy="347186"/>
          </a:xfrm>
          <a:prstGeom prst="rect">
            <a:avLst/>
          </a:prstGeom>
          <a:noFill/>
        </p:spPr>
        <p:txBody>
          <a:bodyPr wrap="none" rtlCol="0" anchor="t"/>
          <a:lstStyle/>
          <a:p>
            <a:pPr marL="0" indent="0">
              <a:lnSpc>
                <a:spcPts val="2735"/>
              </a:lnSpc>
              <a:buNone/>
            </a:pPr>
            <a:r>
              <a:rPr lang="en-US" sz="3200" b="1" kern="0" spc="-66" dirty="0">
                <a:solidFill>
                  <a:srgbClr val="7030A0"/>
                </a:solidFill>
                <a:latin typeface="Calisto MT" panose="02040603050505030304" charset="0"/>
                <a:ea typeface="p22-mackinac-pro" pitchFamily="34" charset="-122"/>
                <a:cs typeface="Calisto MT" panose="02040603050505030304" charset="0"/>
              </a:rPr>
              <a:t>Scikit-learn</a:t>
            </a:r>
            <a:endParaRPr lang="en-US" sz="3200" b="1" kern="0" spc="-66" dirty="0">
              <a:solidFill>
                <a:srgbClr val="7030A0"/>
              </a:solidFill>
              <a:latin typeface="Calisto MT" panose="02040603050505030304" charset="0"/>
              <a:ea typeface="p22-mackinac-pro" pitchFamily="34" charset="-122"/>
              <a:cs typeface="Calisto MT" panose="02040603050505030304" charset="0"/>
            </a:endParaRPr>
          </a:p>
        </p:txBody>
      </p:sp>
      <p:sp>
        <p:nvSpPr>
          <p:cNvPr id="5" name="Text 3"/>
          <p:cNvSpPr/>
          <p:nvPr/>
        </p:nvSpPr>
        <p:spPr>
          <a:xfrm>
            <a:off x="2037993" y="2650688"/>
            <a:ext cx="5006221" cy="1777008"/>
          </a:xfrm>
          <a:prstGeom prst="rect">
            <a:avLst/>
          </a:prstGeom>
          <a:noFill/>
        </p:spPr>
        <p:txBody>
          <a:bodyPr wrap="square" rtlCol="0" anchor="t"/>
          <a:lstStyle/>
          <a:p>
            <a:pPr marL="0" indent="0" algn="just">
              <a:lnSpc>
                <a:spcPts val="2800"/>
              </a:lnSpc>
              <a:buNone/>
            </a:pPr>
            <a:r>
              <a:rPr lang="en-US" sz="1750" b="1" dirty="0">
                <a:solidFill>
                  <a:srgbClr val="272525"/>
                </a:solidFill>
                <a:ea typeface="Eudoxus Sans" pitchFamily="34" charset="-122"/>
                <a:cs typeface="+mn-lt"/>
              </a:rPr>
              <a:t>Scikit-learn</a:t>
            </a:r>
            <a:r>
              <a:rPr lang="en-US" sz="1750" dirty="0">
                <a:solidFill>
                  <a:srgbClr val="272525"/>
                </a:solidFill>
                <a:ea typeface="Eudoxus Sans" pitchFamily="34" charset="-122"/>
                <a:cs typeface="+mn-lt"/>
              </a:rPr>
              <a:t> is a powerful open-source machine learning library for Python. It provides a wide range of supervised and unsupervised learning algorithms, as well as tools for model evaluation and data preprocessing.</a:t>
            </a:r>
            <a:endParaRPr lang="en-US" sz="1750" dirty="0">
              <a:cs typeface="+mn-lt"/>
            </a:endParaRPr>
          </a:p>
        </p:txBody>
      </p:sp>
      <p:sp>
        <p:nvSpPr>
          <p:cNvPr id="6" name="Text 4"/>
          <p:cNvSpPr/>
          <p:nvPr/>
        </p:nvSpPr>
        <p:spPr>
          <a:xfrm>
            <a:off x="2037993" y="4627602"/>
            <a:ext cx="5006221" cy="1421606"/>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Scikit-learn simplifies the process of building and deploying machine learning models, making it an essential tool for data scientists and machine learning engineers.</a:t>
            </a:r>
            <a:endParaRPr lang="en-US" sz="1750" dirty="0">
              <a:latin typeface="Calibri" panose="020F0502020204030204" charset="0"/>
              <a:cs typeface="Calibri" panose="020F0502020204030204" charset="0"/>
            </a:endParaRPr>
          </a:p>
        </p:txBody>
      </p:sp>
      <p:pic>
        <p:nvPicPr>
          <p:cNvPr id="7" name="Image 0" descr="preencoded.png"/>
          <p:cNvPicPr>
            <a:picLocks noChangeAspect="1"/>
          </p:cNvPicPr>
          <p:nvPr/>
        </p:nvPicPr>
        <p:blipFill>
          <a:blip r:embed="rId1"/>
          <a:stretch>
            <a:fillRect/>
          </a:stretch>
        </p:blipFill>
        <p:spPr>
          <a:xfrm>
            <a:off x="7593806" y="2700695"/>
            <a:ext cx="5006221" cy="34253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700730"/>
          </a:xfrm>
          <a:prstGeom prst="rect">
            <a:avLst/>
          </a:prstGeom>
          <a:solidFill>
            <a:srgbClr val="FDFAF7"/>
          </a:solidFill>
        </p:spPr>
      </p:sp>
      <p:sp>
        <p:nvSpPr>
          <p:cNvPr id="4" name="Text 2"/>
          <p:cNvSpPr/>
          <p:nvPr/>
        </p:nvSpPr>
        <p:spPr>
          <a:xfrm>
            <a:off x="3621167" y="427673"/>
            <a:ext cx="5849660" cy="486013"/>
          </a:xfrm>
          <a:prstGeom prst="rect">
            <a:avLst/>
          </a:prstGeom>
          <a:noFill/>
        </p:spPr>
        <p:txBody>
          <a:bodyPr wrap="none" rtlCol="0" anchor="t"/>
          <a:lstStyle/>
          <a:p>
            <a:pPr marL="0" indent="0">
              <a:lnSpc>
                <a:spcPts val="3825"/>
              </a:lnSpc>
              <a:buNone/>
            </a:pPr>
            <a:r>
              <a:rPr lang="en-US" sz="3600" b="1" kern="0" spc="-92" dirty="0">
                <a:solidFill>
                  <a:srgbClr val="7030A0"/>
                </a:solidFill>
                <a:latin typeface="Calisto MT" panose="02040603050505030304" charset="0"/>
                <a:ea typeface="p22-mackinac-pro" pitchFamily="34" charset="-122"/>
                <a:cs typeface="Calisto MT" panose="02040603050505030304" charset="0"/>
              </a:rPr>
              <a:t>Data Cleaning and Preprocessing</a:t>
            </a:r>
            <a:endParaRPr lang="en-US" sz="3600" b="1" kern="0" spc="-92" dirty="0">
              <a:solidFill>
                <a:srgbClr val="7030A0"/>
              </a:solidFill>
              <a:latin typeface="Calisto MT" panose="02040603050505030304" charset="0"/>
              <a:ea typeface="p22-mackinac-pro" pitchFamily="34" charset="-122"/>
              <a:cs typeface="Calisto MT" panose="02040603050505030304" charset="0"/>
            </a:endParaRPr>
          </a:p>
        </p:txBody>
      </p:sp>
      <p:pic>
        <p:nvPicPr>
          <p:cNvPr id="5" name="Image 0" descr="preencoded.png"/>
          <p:cNvPicPr>
            <a:picLocks noChangeAspect="1"/>
          </p:cNvPicPr>
          <p:nvPr/>
        </p:nvPicPr>
        <p:blipFill>
          <a:blip r:embed="rId1"/>
          <a:stretch>
            <a:fillRect/>
          </a:stretch>
        </p:blipFill>
        <p:spPr>
          <a:xfrm>
            <a:off x="5102423" y="1224677"/>
            <a:ext cx="731401" cy="1144667"/>
          </a:xfrm>
          <a:prstGeom prst="rect">
            <a:avLst/>
          </a:prstGeom>
        </p:spPr>
      </p:pic>
      <p:sp>
        <p:nvSpPr>
          <p:cNvPr id="6" name="Text 3"/>
          <p:cNvSpPr/>
          <p:nvPr/>
        </p:nvSpPr>
        <p:spPr>
          <a:xfrm>
            <a:off x="5431512" y="1789867"/>
            <a:ext cx="73104"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1</a:t>
            </a:r>
            <a:endParaRPr lang="en-US" sz="1530" dirty="0"/>
          </a:p>
        </p:txBody>
      </p:sp>
      <p:sp>
        <p:nvSpPr>
          <p:cNvPr id="7" name="Text 4"/>
          <p:cNvSpPr/>
          <p:nvPr/>
        </p:nvSpPr>
        <p:spPr>
          <a:xfrm>
            <a:off x="5989320" y="1504474"/>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Calibri" panose="020F0502020204030204" charset="0"/>
                <a:ea typeface="p22-mackinac-pro" pitchFamily="34" charset="-122"/>
                <a:cs typeface="Calibri" panose="020F0502020204030204" charset="0"/>
              </a:rPr>
              <a:t>Data Collection</a:t>
            </a:r>
            <a:endParaRPr lang="en-US" sz="1530" dirty="0">
              <a:latin typeface="Calibri" panose="020F0502020204030204" charset="0"/>
              <a:cs typeface="Calibri" panose="020F0502020204030204" charset="0"/>
            </a:endParaRPr>
          </a:p>
        </p:txBody>
      </p:sp>
      <p:sp>
        <p:nvSpPr>
          <p:cNvPr id="8" name="Text 5"/>
          <p:cNvSpPr/>
          <p:nvPr/>
        </p:nvSpPr>
        <p:spPr>
          <a:xfrm>
            <a:off x="5989320" y="1840706"/>
            <a:ext cx="2947154" cy="248722"/>
          </a:xfrm>
          <a:prstGeom prst="rect">
            <a:avLst/>
          </a:prstGeom>
          <a:noFill/>
        </p:spPr>
        <p:txBody>
          <a:bodyPr wrap="non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Gathering raw data from various sources</a:t>
            </a:r>
            <a:endParaRPr lang="en-US" sz="1225" dirty="0">
              <a:latin typeface="Calibri" panose="020F0502020204030204" charset="0"/>
              <a:cs typeface="Calibri" panose="020F0502020204030204" charset="0"/>
            </a:endParaRPr>
          </a:p>
        </p:txBody>
      </p:sp>
      <p:sp>
        <p:nvSpPr>
          <p:cNvPr id="9" name="Shape 6"/>
          <p:cNvSpPr/>
          <p:nvPr/>
        </p:nvSpPr>
        <p:spPr>
          <a:xfrm>
            <a:off x="5872639" y="2373064"/>
            <a:ext cx="5097780" cy="15538"/>
          </a:xfrm>
          <a:prstGeom prst="roundRect">
            <a:avLst>
              <a:gd name="adj" fmla="val 450462"/>
            </a:avLst>
          </a:prstGeom>
          <a:solidFill>
            <a:srgbClr val="C6BDDA"/>
          </a:solidFill>
        </p:spPr>
      </p:sp>
      <p:pic>
        <p:nvPicPr>
          <p:cNvPr id="10" name="Image 1" descr="preencoded.png"/>
          <p:cNvPicPr>
            <a:picLocks noChangeAspect="1"/>
          </p:cNvPicPr>
          <p:nvPr/>
        </p:nvPicPr>
        <p:blipFill>
          <a:blip r:embed="rId2"/>
          <a:stretch>
            <a:fillRect/>
          </a:stretch>
        </p:blipFill>
        <p:spPr>
          <a:xfrm>
            <a:off x="4736663" y="2408158"/>
            <a:ext cx="1462802" cy="1144667"/>
          </a:xfrm>
          <a:prstGeom prst="rect">
            <a:avLst/>
          </a:prstGeom>
        </p:spPr>
      </p:pic>
      <p:sp>
        <p:nvSpPr>
          <p:cNvPr id="11" name="Text 7"/>
          <p:cNvSpPr/>
          <p:nvPr/>
        </p:nvSpPr>
        <p:spPr>
          <a:xfrm>
            <a:off x="5414367" y="2824996"/>
            <a:ext cx="107275"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2</a:t>
            </a:r>
            <a:endParaRPr lang="en-US" sz="1530" dirty="0"/>
          </a:p>
        </p:txBody>
      </p:sp>
      <p:sp>
        <p:nvSpPr>
          <p:cNvPr id="12" name="Text 8"/>
          <p:cNvSpPr/>
          <p:nvPr/>
        </p:nvSpPr>
        <p:spPr>
          <a:xfrm>
            <a:off x="6354961" y="2687955"/>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Times New Roman" panose="02020603050405020304" charset="0"/>
                <a:ea typeface="p22-mackinac-pro" pitchFamily="34" charset="-122"/>
                <a:cs typeface="Times New Roman" panose="02020603050405020304" charset="0"/>
              </a:rPr>
              <a:t>Data Exploration</a:t>
            </a:r>
            <a:endParaRPr lang="en-US" sz="1530" dirty="0">
              <a:latin typeface="Times New Roman" panose="02020603050405020304" charset="0"/>
              <a:cs typeface="Times New Roman" panose="02020603050405020304" charset="0"/>
            </a:endParaRPr>
          </a:p>
        </p:txBody>
      </p:sp>
      <p:sp>
        <p:nvSpPr>
          <p:cNvPr id="13" name="Text 9"/>
          <p:cNvSpPr/>
          <p:nvPr/>
        </p:nvSpPr>
        <p:spPr>
          <a:xfrm>
            <a:off x="6437511" y="3014028"/>
            <a:ext cx="3721537" cy="248722"/>
          </a:xfrm>
          <a:prstGeom prst="rect">
            <a:avLst/>
          </a:prstGeom>
          <a:noFill/>
        </p:spPr>
        <p:txBody>
          <a:bodyPr wrap="non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Understanding the structure and quality of the data</a:t>
            </a:r>
            <a:endParaRPr lang="en-US" sz="1225" dirty="0">
              <a:latin typeface="Calibri" panose="020F0502020204030204" charset="0"/>
              <a:cs typeface="Calibri" panose="020F0502020204030204" charset="0"/>
            </a:endParaRPr>
          </a:p>
        </p:txBody>
      </p:sp>
      <p:sp>
        <p:nvSpPr>
          <p:cNvPr id="14" name="Shape 10"/>
          <p:cNvSpPr/>
          <p:nvPr/>
        </p:nvSpPr>
        <p:spPr>
          <a:xfrm>
            <a:off x="6238280" y="3556546"/>
            <a:ext cx="4732139" cy="15538"/>
          </a:xfrm>
          <a:prstGeom prst="roundRect">
            <a:avLst>
              <a:gd name="adj" fmla="val 450462"/>
            </a:avLst>
          </a:prstGeom>
          <a:solidFill>
            <a:srgbClr val="C6BDDA"/>
          </a:solidFill>
        </p:spPr>
      </p:sp>
      <p:pic>
        <p:nvPicPr>
          <p:cNvPr id="15" name="Image 2" descr="preencoded.png"/>
          <p:cNvPicPr>
            <a:picLocks noChangeAspect="1"/>
          </p:cNvPicPr>
          <p:nvPr/>
        </p:nvPicPr>
        <p:blipFill>
          <a:blip r:embed="rId3"/>
          <a:stretch>
            <a:fillRect/>
          </a:stretch>
        </p:blipFill>
        <p:spPr>
          <a:xfrm>
            <a:off x="4371023" y="3591639"/>
            <a:ext cx="2194203" cy="1144667"/>
          </a:xfrm>
          <a:prstGeom prst="rect">
            <a:avLst/>
          </a:prstGeom>
        </p:spPr>
      </p:pic>
      <p:sp>
        <p:nvSpPr>
          <p:cNvPr id="16" name="Text 11"/>
          <p:cNvSpPr/>
          <p:nvPr/>
        </p:nvSpPr>
        <p:spPr>
          <a:xfrm>
            <a:off x="5412819" y="4008477"/>
            <a:ext cx="110609"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3</a:t>
            </a:r>
            <a:endParaRPr lang="en-US" sz="1530" dirty="0"/>
          </a:p>
        </p:txBody>
      </p:sp>
      <p:sp>
        <p:nvSpPr>
          <p:cNvPr id="17" name="Text 12"/>
          <p:cNvSpPr/>
          <p:nvPr/>
        </p:nvSpPr>
        <p:spPr>
          <a:xfrm>
            <a:off x="6720721" y="3747135"/>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Times New Roman" panose="02020603050405020304" charset="0"/>
                <a:ea typeface="p22-mackinac-pro" pitchFamily="34" charset="-122"/>
                <a:cs typeface="Times New Roman" panose="02020603050405020304" charset="0"/>
              </a:rPr>
              <a:t>Data Cleaning</a:t>
            </a:r>
            <a:endParaRPr lang="en-US" sz="1530" dirty="0">
              <a:latin typeface="Times New Roman" panose="02020603050405020304" charset="0"/>
              <a:cs typeface="Times New Roman" panose="02020603050405020304" charset="0"/>
            </a:endParaRPr>
          </a:p>
        </p:txBody>
      </p:sp>
      <p:sp>
        <p:nvSpPr>
          <p:cNvPr id="18" name="Text 13"/>
          <p:cNvSpPr/>
          <p:nvPr/>
        </p:nvSpPr>
        <p:spPr>
          <a:xfrm>
            <a:off x="6720721" y="4083368"/>
            <a:ext cx="4133017" cy="497443"/>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Removing errors, inconsistencies, and irrelevant information</a:t>
            </a:r>
            <a:endParaRPr lang="en-US" sz="1225" dirty="0">
              <a:latin typeface="Calibri" panose="020F0502020204030204" charset="0"/>
              <a:cs typeface="Calibri" panose="020F0502020204030204" charset="0"/>
            </a:endParaRPr>
          </a:p>
        </p:txBody>
      </p:sp>
      <p:sp>
        <p:nvSpPr>
          <p:cNvPr id="19" name="Shape 14"/>
          <p:cNvSpPr/>
          <p:nvPr/>
        </p:nvSpPr>
        <p:spPr>
          <a:xfrm>
            <a:off x="6604040" y="4740027"/>
            <a:ext cx="4366379" cy="15538"/>
          </a:xfrm>
          <a:prstGeom prst="roundRect">
            <a:avLst>
              <a:gd name="adj" fmla="val 450462"/>
            </a:avLst>
          </a:prstGeom>
          <a:solidFill>
            <a:srgbClr val="C6BDDA"/>
          </a:solidFill>
        </p:spPr>
      </p:sp>
      <p:pic>
        <p:nvPicPr>
          <p:cNvPr id="20" name="Image 3" descr="preencoded.png"/>
          <p:cNvPicPr>
            <a:picLocks noChangeAspect="1"/>
          </p:cNvPicPr>
          <p:nvPr/>
        </p:nvPicPr>
        <p:blipFill>
          <a:blip r:embed="rId4"/>
          <a:stretch>
            <a:fillRect/>
          </a:stretch>
        </p:blipFill>
        <p:spPr>
          <a:xfrm>
            <a:off x="4005262" y="4775121"/>
            <a:ext cx="2925604" cy="1144667"/>
          </a:xfrm>
          <a:prstGeom prst="rect">
            <a:avLst/>
          </a:prstGeom>
        </p:spPr>
      </p:pic>
      <p:sp>
        <p:nvSpPr>
          <p:cNvPr id="21" name="Text 15"/>
          <p:cNvSpPr/>
          <p:nvPr/>
        </p:nvSpPr>
        <p:spPr>
          <a:xfrm>
            <a:off x="5409605" y="5191958"/>
            <a:ext cx="116681"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4</a:t>
            </a:r>
            <a:endParaRPr lang="en-US" sz="1530" dirty="0"/>
          </a:p>
        </p:txBody>
      </p:sp>
      <p:sp>
        <p:nvSpPr>
          <p:cNvPr id="22" name="Text 16"/>
          <p:cNvSpPr/>
          <p:nvPr/>
        </p:nvSpPr>
        <p:spPr>
          <a:xfrm>
            <a:off x="7086362" y="4930616"/>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Calibri" panose="020F0502020204030204" charset="0"/>
                <a:ea typeface="p22-mackinac-pro" pitchFamily="34" charset="-122"/>
                <a:cs typeface="Calibri" panose="020F0502020204030204" charset="0"/>
              </a:rPr>
              <a:t>Feature Engineering</a:t>
            </a:r>
            <a:endParaRPr lang="en-US" sz="1530" dirty="0">
              <a:latin typeface="Calibri" panose="020F0502020204030204" charset="0"/>
              <a:cs typeface="Calibri" panose="020F0502020204030204" charset="0"/>
            </a:endParaRPr>
          </a:p>
        </p:txBody>
      </p:sp>
      <p:sp>
        <p:nvSpPr>
          <p:cNvPr id="23" name="Text 17"/>
          <p:cNvSpPr/>
          <p:nvPr/>
        </p:nvSpPr>
        <p:spPr>
          <a:xfrm>
            <a:off x="7086362" y="5266849"/>
            <a:ext cx="3767376" cy="497443"/>
          </a:xfrm>
          <a:prstGeom prst="rect">
            <a:avLst/>
          </a:prstGeom>
          <a:noFill/>
        </p:spPr>
        <p:txBody>
          <a:bodyPr wrap="square" rtlCol="0" anchor="t"/>
          <a:lstStyle/>
          <a:p>
            <a:pPr marL="0" indent="0" algn="l">
              <a:lnSpc>
                <a:spcPts val="1960"/>
              </a:lnSpc>
              <a:buNone/>
            </a:pPr>
            <a:r>
              <a:rPr lang="en-US" sz="1225" dirty="0">
                <a:solidFill>
                  <a:srgbClr val="272525"/>
                </a:solidFill>
                <a:latin typeface="Times New Roman" panose="02020603050405020304" charset="0"/>
                <a:ea typeface="Eudoxus Sans" pitchFamily="34" charset="-122"/>
                <a:cs typeface="Times New Roman" panose="02020603050405020304" charset="0"/>
              </a:rPr>
              <a:t>Creating new, more informative features from the raw data</a:t>
            </a:r>
            <a:endParaRPr lang="en-US" sz="1225" dirty="0">
              <a:latin typeface="Times New Roman" panose="02020603050405020304" charset="0"/>
              <a:cs typeface="Times New Roman" panose="02020603050405020304" charset="0"/>
            </a:endParaRPr>
          </a:p>
        </p:txBody>
      </p:sp>
      <p:sp>
        <p:nvSpPr>
          <p:cNvPr id="24" name="Shape 18"/>
          <p:cNvSpPr/>
          <p:nvPr/>
        </p:nvSpPr>
        <p:spPr>
          <a:xfrm>
            <a:off x="6969681" y="5923508"/>
            <a:ext cx="4000738" cy="15538"/>
          </a:xfrm>
          <a:prstGeom prst="roundRect">
            <a:avLst>
              <a:gd name="adj" fmla="val 450462"/>
            </a:avLst>
          </a:prstGeom>
          <a:solidFill>
            <a:srgbClr val="C6BDDA"/>
          </a:solidFill>
        </p:spPr>
      </p:sp>
      <p:pic>
        <p:nvPicPr>
          <p:cNvPr id="25" name="Image 4" descr="preencoded.png"/>
          <p:cNvPicPr>
            <a:picLocks noChangeAspect="1"/>
          </p:cNvPicPr>
          <p:nvPr/>
        </p:nvPicPr>
        <p:blipFill>
          <a:blip r:embed="rId5"/>
          <a:stretch>
            <a:fillRect/>
          </a:stretch>
        </p:blipFill>
        <p:spPr>
          <a:xfrm>
            <a:off x="3639622" y="5958602"/>
            <a:ext cx="3657005" cy="1144667"/>
          </a:xfrm>
          <a:prstGeom prst="rect">
            <a:avLst/>
          </a:prstGeom>
        </p:spPr>
      </p:pic>
      <p:sp>
        <p:nvSpPr>
          <p:cNvPr id="26" name="Text 19"/>
          <p:cNvSpPr/>
          <p:nvPr/>
        </p:nvSpPr>
        <p:spPr>
          <a:xfrm>
            <a:off x="5415558" y="6375440"/>
            <a:ext cx="105132" cy="310991"/>
          </a:xfrm>
          <a:prstGeom prst="rect">
            <a:avLst/>
          </a:prstGeom>
          <a:noFill/>
        </p:spPr>
        <p:txBody>
          <a:bodyPr wrap="none" rtlCol="0" anchor="t"/>
          <a:lstStyle/>
          <a:p>
            <a:pPr marL="0" indent="0" algn="ctr">
              <a:lnSpc>
                <a:spcPts val="2450"/>
              </a:lnSpc>
              <a:buNone/>
            </a:pPr>
            <a:r>
              <a:rPr lang="en-US" sz="1530" b="1" kern="0" spc="-46" dirty="0">
                <a:solidFill>
                  <a:srgbClr val="272525"/>
                </a:solidFill>
                <a:latin typeface="p22-mackinac-pro" pitchFamily="34" charset="0"/>
                <a:ea typeface="p22-mackinac-pro" pitchFamily="34" charset="-122"/>
                <a:cs typeface="p22-mackinac-pro" pitchFamily="34" charset="-120"/>
              </a:rPr>
              <a:t>5</a:t>
            </a:r>
            <a:endParaRPr lang="en-US" sz="1530" dirty="0"/>
          </a:p>
        </p:txBody>
      </p:sp>
      <p:sp>
        <p:nvSpPr>
          <p:cNvPr id="27" name="Text 20"/>
          <p:cNvSpPr/>
          <p:nvPr/>
        </p:nvSpPr>
        <p:spPr>
          <a:xfrm>
            <a:off x="7452122" y="6114098"/>
            <a:ext cx="1944172" cy="243007"/>
          </a:xfrm>
          <a:prstGeom prst="rect">
            <a:avLst/>
          </a:prstGeom>
          <a:noFill/>
        </p:spPr>
        <p:txBody>
          <a:bodyPr wrap="none" rtlCol="0" anchor="t"/>
          <a:lstStyle/>
          <a:p>
            <a:pPr marL="0" indent="0" algn="l">
              <a:lnSpc>
                <a:spcPts val="1915"/>
              </a:lnSpc>
              <a:buNone/>
            </a:pPr>
            <a:r>
              <a:rPr lang="en-US" sz="1530" b="1" kern="0" spc="-46" dirty="0">
                <a:solidFill>
                  <a:srgbClr val="272525"/>
                </a:solidFill>
                <a:latin typeface="Calisto MT" panose="02040603050505030304" charset="0"/>
                <a:ea typeface="p22-mackinac-pro" pitchFamily="34" charset="-122"/>
                <a:cs typeface="Calisto MT" panose="02040603050505030304" charset="0"/>
              </a:rPr>
              <a:t>Data Transformation</a:t>
            </a:r>
            <a:endParaRPr lang="en-US" sz="1530" dirty="0">
              <a:latin typeface="Calisto MT" panose="02040603050505030304" charset="0"/>
              <a:cs typeface="Calisto MT" panose="02040603050505030304" charset="0"/>
            </a:endParaRPr>
          </a:p>
        </p:txBody>
      </p:sp>
      <p:sp>
        <p:nvSpPr>
          <p:cNvPr id="28" name="Text 21"/>
          <p:cNvSpPr/>
          <p:nvPr/>
        </p:nvSpPr>
        <p:spPr>
          <a:xfrm>
            <a:off x="7452122" y="6450330"/>
            <a:ext cx="3401616" cy="497443"/>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Preparing the data for model training and evaluation</a:t>
            </a:r>
            <a:endParaRPr lang="en-US" sz="1225" dirty="0">
              <a:latin typeface="Calibri" panose="020F0502020204030204" charset="0"/>
              <a:cs typeface="Calibri" panose="020F0502020204030204" charset="0"/>
            </a:endParaRPr>
          </a:p>
        </p:txBody>
      </p:sp>
      <p:sp>
        <p:nvSpPr>
          <p:cNvPr id="29" name="Text 22"/>
          <p:cNvSpPr/>
          <p:nvPr/>
        </p:nvSpPr>
        <p:spPr>
          <a:xfrm>
            <a:off x="3621167" y="7278172"/>
            <a:ext cx="7388066" cy="994886"/>
          </a:xfrm>
          <a:prstGeom prst="rect">
            <a:avLst/>
          </a:prstGeom>
          <a:noFill/>
        </p:spPr>
        <p:txBody>
          <a:bodyPr wrap="square" rtlCol="0" anchor="t"/>
          <a:lstStyle/>
          <a:p>
            <a:pPr marL="0" indent="0" algn="just">
              <a:lnSpc>
                <a:spcPts val="1960"/>
              </a:lnSpc>
              <a:buNone/>
            </a:pPr>
            <a:r>
              <a:rPr lang="en-US" sz="1225" dirty="0">
                <a:solidFill>
                  <a:srgbClr val="272525"/>
                </a:solidFill>
                <a:latin typeface="Calibri" panose="020F0502020204030204" charset="0"/>
                <a:ea typeface="Eudoxus Sans" pitchFamily="34" charset="-122"/>
                <a:cs typeface="Calibri" panose="020F0502020204030204" charset="0"/>
              </a:rPr>
              <a:t>Data cleaning and preprocessing are crucial steps in any data-driven project. By thoroughly understanding the data, identifying and addressing issues, and transforming it into a format suitable for analysis, you can ensure that your models are built on high-quality, reliable information, leading to more accurate and meaningful results.</a:t>
            </a:r>
            <a:endParaRPr lang="en-US" sz="1225" dirty="0">
              <a:latin typeface="Calibri" panose="020F0502020204030204" charset="0"/>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13335" y="0"/>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0" y="0"/>
            <a:ext cx="14630400" cy="2144078"/>
          </a:xfrm>
          <a:prstGeom prst="rect">
            <a:avLst/>
          </a:prstGeom>
        </p:spPr>
      </p:pic>
      <p:sp>
        <p:nvSpPr>
          <p:cNvPr id="5" name="Text 2"/>
          <p:cNvSpPr/>
          <p:nvPr/>
        </p:nvSpPr>
        <p:spPr>
          <a:xfrm>
            <a:off x="3241238" y="2616875"/>
            <a:ext cx="5133737" cy="536019"/>
          </a:xfrm>
          <a:prstGeom prst="rect">
            <a:avLst/>
          </a:prstGeom>
          <a:noFill/>
        </p:spPr>
        <p:txBody>
          <a:bodyPr wrap="none" rtlCol="0" anchor="t"/>
          <a:lstStyle/>
          <a:p>
            <a:pPr marL="0" indent="0">
              <a:lnSpc>
                <a:spcPts val="4220"/>
              </a:lnSpc>
              <a:buNone/>
            </a:pPr>
            <a:r>
              <a:rPr lang="en-US" sz="3600" b="1" kern="0" spc="-101" dirty="0">
                <a:solidFill>
                  <a:srgbClr val="7030A0"/>
                </a:solidFill>
                <a:latin typeface="Calisto MT" panose="02040603050505030304" charset="0"/>
                <a:ea typeface="p22-mackinac-pro" pitchFamily="34" charset="-122"/>
                <a:cs typeface="Calisto MT" panose="02040603050505030304" charset="0"/>
              </a:rPr>
              <a:t>Exploratory Data Analysis</a:t>
            </a:r>
            <a:endParaRPr lang="en-US" sz="3600" b="1" kern="0" spc="-101" dirty="0">
              <a:solidFill>
                <a:srgbClr val="7030A0"/>
              </a:solidFill>
              <a:latin typeface="Calisto MT" panose="02040603050505030304" charset="0"/>
              <a:ea typeface="p22-mackinac-pro" pitchFamily="34" charset="-122"/>
              <a:cs typeface="Calisto MT" panose="02040603050505030304" charset="0"/>
            </a:endParaRPr>
          </a:p>
        </p:txBody>
      </p:sp>
      <p:sp>
        <p:nvSpPr>
          <p:cNvPr id="6" name="Shape 3"/>
          <p:cNvSpPr/>
          <p:nvPr/>
        </p:nvSpPr>
        <p:spPr>
          <a:xfrm>
            <a:off x="7297936" y="3410188"/>
            <a:ext cx="34290" cy="4346615"/>
          </a:xfrm>
          <a:prstGeom prst="roundRect">
            <a:avLst>
              <a:gd name="adj" fmla="val 225109"/>
            </a:avLst>
          </a:prstGeom>
          <a:solidFill>
            <a:srgbClr val="C6BDDA"/>
          </a:solidFill>
        </p:spPr>
      </p:sp>
      <p:sp>
        <p:nvSpPr>
          <p:cNvPr id="7" name="Shape 4"/>
          <p:cNvSpPr/>
          <p:nvPr/>
        </p:nvSpPr>
        <p:spPr>
          <a:xfrm>
            <a:off x="6521827" y="3719870"/>
            <a:ext cx="600313" cy="34290"/>
          </a:xfrm>
          <a:prstGeom prst="roundRect">
            <a:avLst>
              <a:gd name="adj" fmla="val 225109"/>
            </a:avLst>
          </a:prstGeom>
          <a:solidFill>
            <a:srgbClr val="C6BDDA"/>
          </a:solidFill>
        </p:spPr>
      </p:sp>
      <p:sp>
        <p:nvSpPr>
          <p:cNvPr id="8" name="Shape 5"/>
          <p:cNvSpPr/>
          <p:nvPr/>
        </p:nvSpPr>
        <p:spPr>
          <a:xfrm>
            <a:off x="7122140" y="3544133"/>
            <a:ext cx="385882" cy="385882"/>
          </a:xfrm>
          <a:prstGeom prst="roundRect">
            <a:avLst>
              <a:gd name="adj" fmla="val 20004"/>
            </a:avLst>
          </a:prstGeom>
          <a:solidFill>
            <a:srgbClr val="E0D7F4"/>
          </a:solidFill>
          <a:ln w="7620">
            <a:solidFill>
              <a:srgbClr val="C6BDDA"/>
            </a:solidFill>
            <a:prstDash val="solid"/>
          </a:ln>
        </p:spPr>
      </p:sp>
      <p:sp>
        <p:nvSpPr>
          <p:cNvPr id="9" name="Text 6"/>
          <p:cNvSpPr/>
          <p:nvPr/>
        </p:nvSpPr>
        <p:spPr>
          <a:xfrm>
            <a:off x="7266682" y="3576280"/>
            <a:ext cx="96798" cy="321588"/>
          </a:xfrm>
          <a:prstGeom prst="rect">
            <a:avLst/>
          </a:prstGeom>
          <a:noFill/>
        </p:spPr>
        <p:txBody>
          <a:bodyPr wrap="none" rtlCol="0" anchor="t"/>
          <a:lstStyle/>
          <a:p>
            <a:pPr marL="0" indent="0" algn="ctr">
              <a:lnSpc>
                <a:spcPts val="2530"/>
              </a:lnSpc>
              <a:buNone/>
            </a:pPr>
            <a:r>
              <a:rPr lang="en-US" sz="2025" b="1" kern="0" spc="-61" dirty="0">
                <a:solidFill>
                  <a:srgbClr val="272525"/>
                </a:solidFill>
                <a:latin typeface="p22-mackinac-pro" pitchFamily="34" charset="0"/>
                <a:ea typeface="p22-mackinac-pro" pitchFamily="34" charset="-122"/>
                <a:cs typeface="p22-mackinac-pro" pitchFamily="34" charset="-120"/>
              </a:rPr>
              <a:t>1</a:t>
            </a:r>
            <a:endParaRPr lang="en-US" sz="2025" dirty="0"/>
          </a:p>
        </p:txBody>
      </p:sp>
      <p:sp>
        <p:nvSpPr>
          <p:cNvPr id="10" name="Text 7"/>
          <p:cNvSpPr/>
          <p:nvPr/>
        </p:nvSpPr>
        <p:spPr>
          <a:xfrm>
            <a:off x="4227671" y="3581638"/>
            <a:ext cx="2144078" cy="268010"/>
          </a:xfrm>
          <a:prstGeom prst="rect">
            <a:avLst/>
          </a:prstGeom>
          <a:noFill/>
        </p:spPr>
        <p:txBody>
          <a:bodyPr wrap="none" rtlCol="0" anchor="t"/>
          <a:lstStyle/>
          <a:p>
            <a:pPr marL="0" indent="0" algn="r">
              <a:lnSpc>
                <a:spcPts val="2110"/>
              </a:lnSpc>
              <a:buNone/>
            </a:pPr>
            <a:r>
              <a:rPr lang="en-US" sz="1690" b="1" kern="0" spc="-51" dirty="0">
                <a:solidFill>
                  <a:srgbClr val="272525"/>
                </a:solidFill>
                <a:latin typeface="Calisto MT" panose="02040603050505030304" charset="0"/>
                <a:ea typeface="p22-mackinac-pro" pitchFamily="34" charset="-122"/>
                <a:cs typeface="Calisto MT" panose="02040603050505030304" charset="0"/>
              </a:rPr>
              <a:t>Data Visualization</a:t>
            </a:r>
            <a:endParaRPr lang="en-US" sz="1690" dirty="0">
              <a:latin typeface="Calisto MT" panose="02040603050505030304" charset="0"/>
              <a:cs typeface="Calisto MT" panose="02040603050505030304" charset="0"/>
            </a:endParaRPr>
          </a:p>
        </p:txBody>
      </p:sp>
      <p:sp>
        <p:nvSpPr>
          <p:cNvPr id="11" name="Text 8"/>
          <p:cNvSpPr/>
          <p:nvPr/>
        </p:nvSpPr>
        <p:spPr>
          <a:xfrm>
            <a:off x="3241238" y="3952518"/>
            <a:ext cx="3130510" cy="1097756"/>
          </a:xfrm>
          <a:prstGeom prst="rect">
            <a:avLst/>
          </a:prstGeom>
          <a:noFill/>
        </p:spPr>
        <p:txBody>
          <a:bodyPr wrap="square" rtlCol="0" anchor="t"/>
          <a:lstStyle/>
          <a:p>
            <a:pPr marL="0" indent="0" algn="just">
              <a:lnSpc>
                <a:spcPts val="2160"/>
              </a:lnSpc>
              <a:buNone/>
            </a:pPr>
            <a:r>
              <a:rPr lang="en-US" sz="1350" dirty="0">
                <a:solidFill>
                  <a:srgbClr val="272525"/>
                </a:solidFill>
                <a:latin typeface="Calibri" panose="020F0502020204030204" charset="0"/>
                <a:ea typeface="Eudoxus Sans" pitchFamily="34" charset="-122"/>
                <a:cs typeface="Calibri" panose="020F0502020204030204" charset="0"/>
              </a:rPr>
              <a:t>Use charts, graphs, and plots to visualize the structure, patterns, and relationships within the data. This helps identify trends, outliers, and insights.</a:t>
            </a:r>
            <a:endParaRPr lang="en-US" sz="1350" dirty="0">
              <a:latin typeface="Calibri" panose="020F0502020204030204" charset="0"/>
              <a:cs typeface="Calibri" panose="020F0502020204030204" charset="0"/>
            </a:endParaRPr>
          </a:p>
        </p:txBody>
      </p:sp>
      <p:sp>
        <p:nvSpPr>
          <p:cNvPr id="12" name="Shape 9"/>
          <p:cNvSpPr/>
          <p:nvPr/>
        </p:nvSpPr>
        <p:spPr>
          <a:xfrm>
            <a:off x="7508022" y="4577358"/>
            <a:ext cx="600313" cy="34290"/>
          </a:xfrm>
          <a:prstGeom prst="roundRect">
            <a:avLst>
              <a:gd name="adj" fmla="val 225109"/>
            </a:avLst>
          </a:prstGeom>
          <a:solidFill>
            <a:srgbClr val="C6BDDA"/>
          </a:solidFill>
        </p:spPr>
      </p:sp>
      <p:sp>
        <p:nvSpPr>
          <p:cNvPr id="13" name="Shape 10"/>
          <p:cNvSpPr/>
          <p:nvPr/>
        </p:nvSpPr>
        <p:spPr>
          <a:xfrm>
            <a:off x="7122140" y="4401622"/>
            <a:ext cx="385882" cy="385882"/>
          </a:xfrm>
          <a:prstGeom prst="roundRect">
            <a:avLst>
              <a:gd name="adj" fmla="val 20004"/>
            </a:avLst>
          </a:prstGeom>
          <a:solidFill>
            <a:srgbClr val="E0D7F4"/>
          </a:solidFill>
          <a:ln w="7620">
            <a:solidFill>
              <a:srgbClr val="C6BDDA"/>
            </a:solidFill>
            <a:prstDash val="solid"/>
          </a:ln>
        </p:spPr>
      </p:sp>
      <p:sp>
        <p:nvSpPr>
          <p:cNvPr id="14" name="Text 11"/>
          <p:cNvSpPr/>
          <p:nvPr/>
        </p:nvSpPr>
        <p:spPr>
          <a:xfrm>
            <a:off x="7244060" y="4433768"/>
            <a:ext cx="142042" cy="321588"/>
          </a:xfrm>
          <a:prstGeom prst="rect">
            <a:avLst/>
          </a:prstGeom>
          <a:noFill/>
        </p:spPr>
        <p:txBody>
          <a:bodyPr wrap="none" rtlCol="0" anchor="t"/>
          <a:lstStyle/>
          <a:p>
            <a:pPr marL="0" indent="0" algn="ctr">
              <a:lnSpc>
                <a:spcPts val="2530"/>
              </a:lnSpc>
              <a:buNone/>
            </a:pPr>
            <a:r>
              <a:rPr lang="en-US" sz="2025" b="1" kern="0" spc="-61" dirty="0">
                <a:solidFill>
                  <a:srgbClr val="272525"/>
                </a:solidFill>
                <a:latin typeface="p22-mackinac-pro" pitchFamily="34" charset="0"/>
                <a:ea typeface="p22-mackinac-pro" pitchFamily="34" charset="-122"/>
                <a:cs typeface="p22-mackinac-pro" pitchFamily="34" charset="-120"/>
              </a:rPr>
              <a:t>2</a:t>
            </a:r>
            <a:endParaRPr lang="en-US" sz="2025" dirty="0"/>
          </a:p>
        </p:txBody>
      </p:sp>
      <p:sp>
        <p:nvSpPr>
          <p:cNvPr id="15" name="Text 12"/>
          <p:cNvSpPr/>
          <p:nvPr/>
        </p:nvSpPr>
        <p:spPr>
          <a:xfrm>
            <a:off x="8258413" y="4439126"/>
            <a:ext cx="2144078" cy="268010"/>
          </a:xfrm>
          <a:prstGeom prst="rect">
            <a:avLst/>
          </a:prstGeom>
          <a:noFill/>
        </p:spPr>
        <p:txBody>
          <a:bodyPr wrap="none" rtlCol="0" anchor="t"/>
          <a:lstStyle/>
          <a:p>
            <a:pPr marL="0" indent="0" algn="l">
              <a:lnSpc>
                <a:spcPts val="2110"/>
              </a:lnSpc>
              <a:buNone/>
            </a:pPr>
            <a:r>
              <a:rPr lang="en-US" sz="1690" b="1" kern="0" spc="-51" dirty="0">
                <a:solidFill>
                  <a:srgbClr val="272525"/>
                </a:solidFill>
                <a:latin typeface="Calisto MT" panose="02040603050505030304" charset="0"/>
                <a:ea typeface="p22-mackinac-pro" pitchFamily="34" charset="-122"/>
                <a:cs typeface="Calisto MT" panose="02040603050505030304" charset="0"/>
              </a:rPr>
              <a:t>Statistical Analysis</a:t>
            </a:r>
            <a:endParaRPr lang="en-US" sz="1690" dirty="0">
              <a:latin typeface="Calisto MT" panose="02040603050505030304" charset="0"/>
              <a:cs typeface="Calisto MT" panose="02040603050505030304" charset="0"/>
            </a:endParaRPr>
          </a:p>
        </p:txBody>
      </p:sp>
      <p:sp>
        <p:nvSpPr>
          <p:cNvPr id="16" name="Text 13"/>
          <p:cNvSpPr/>
          <p:nvPr/>
        </p:nvSpPr>
        <p:spPr>
          <a:xfrm>
            <a:off x="8258413" y="4810006"/>
            <a:ext cx="3130629" cy="1646634"/>
          </a:xfrm>
          <a:prstGeom prst="rect">
            <a:avLst/>
          </a:prstGeom>
          <a:noFill/>
        </p:spPr>
        <p:txBody>
          <a:bodyPr wrap="square" rtlCol="0" anchor="t"/>
          <a:lstStyle/>
          <a:p>
            <a:pPr marL="0" indent="0" algn="just">
              <a:lnSpc>
                <a:spcPts val="2160"/>
              </a:lnSpc>
              <a:buNone/>
            </a:pPr>
            <a:r>
              <a:rPr lang="en-US" sz="1350" dirty="0">
                <a:solidFill>
                  <a:srgbClr val="272525"/>
                </a:solidFill>
                <a:latin typeface="Calibri" panose="020F0502020204030204" charset="0"/>
                <a:ea typeface="Eudoxus Sans" pitchFamily="34" charset="-122"/>
                <a:cs typeface="Calibri" panose="020F0502020204030204" charset="0"/>
              </a:rPr>
              <a:t>Perform descriptive statistics like means, medians, and standard deviations to summarize the data. Conduct hypothesis testing (guess) to uncover significant differences or correlations.</a:t>
            </a:r>
            <a:endParaRPr lang="en-US" sz="1350" dirty="0">
              <a:latin typeface="Calibri" panose="020F0502020204030204" charset="0"/>
              <a:cs typeface="Calibri" panose="020F0502020204030204" charset="0"/>
            </a:endParaRPr>
          </a:p>
        </p:txBody>
      </p:sp>
      <p:sp>
        <p:nvSpPr>
          <p:cNvPr id="17" name="Shape 14"/>
          <p:cNvSpPr/>
          <p:nvPr/>
        </p:nvSpPr>
        <p:spPr>
          <a:xfrm>
            <a:off x="6521827" y="5843230"/>
            <a:ext cx="600313" cy="34290"/>
          </a:xfrm>
          <a:prstGeom prst="roundRect">
            <a:avLst>
              <a:gd name="adj" fmla="val 225109"/>
            </a:avLst>
          </a:prstGeom>
          <a:solidFill>
            <a:srgbClr val="C6BDDA"/>
          </a:solidFill>
        </p:spPr>
      </p:sp>
      <p:sp>
        <p:nvSpPr>
          <p:cNvPr id="18" name="Shape 15"/>
          <p:cNvSpPr/>
          <p:nvPr/>
        </p:nvSpPr>
        <p:spPr>
          <a:xfrm>
            <a:off x="7122140" y="5667494"/>
            <a:ext cx="385882" cy="385882"/>
          </a:xfrm>
          <a:prstGeom prst="roundRect">
            <a:avLst>
              <a:gd name="adj" fmla="val 20004"/>
            </a:avLst>
          </a:prstGeom>
          <a:solidFill>
            <a:srgbClr val="E0D7F4"/>
          </a:solidFill>
          <a:ln w="7620">
            <a:solidFill>
              <a:srgbClr val="C6BDDA"/>
            </a:solidFill>
            <a:prstDash val="solid"/>
          </a:ln>
        </p:spPr>
      </p:sp>
      <p:sp>
        <p:nvSpPr>
          <p:cNvPr id="19" name="Text 16"/>
          <p:cNvSpPr/>
          <p:nvPr/>
        </p:nvSpPr>
        <p:spPr>
          <a:xfrm>
            <a:off x="7241798" y="5699641"/>
            <a:ext cx="146447" cy="321588"/>
          </a:xfrm>
          <a:prstGeom prst="rect">
            <a:avLst/>
          </a:prstGeom>
          <a:noFill/>
        </p:spPr>
        <p:txBody>
          <a:bodyPr wrap="none" rtlCol="0" anchor="t"/>
          <a:lstStyle/>
          <a:p>
            <a:pPr marL="0" indent="0" algn="ctr">
              <a:lnSpc>
                <a:spcPts val="2530"/>
              </a:lnSpc>
              <a:buNone/>
            </a:pPr>
            <a:r>
              <a:rPr lang="en-US" sz="2025" b="1" kern="0" spc="-61" dirty="0">
                <a:solidFill>
                  <a:srgbClr val="272525"/>
                </a:solidFill>
                <a:latin typeface="p22-mackinac-pro" pitchFamily="34" charset="0"/>
                <a:ea typeface="p22-mackinac-pro" pitchFamily="34" charset="-122"/>
                <a:cs typeface="p22-mackinac-pro" pitchFamily="34" charset="-120"/>
              </a:rPr>
              <a:t>3</a:t>
            </a:r>
            <a:endParaRPr lang="en-US" sz="2025" dirty="0"/>
          </a:p>
        </p:txBody>
      </p:sp>
      <p:sp>
        <p:nvSpPr>
          <p:cNvPr id="20" name="Text 17"/>
          <p:cNvSpPr/>
          <p:nvPr/>
        </p:nvSpPr>
        <p:spPr>
          <a:xfrm>
            <a:off x="4227671" y="5704999"/>
            <a:ext cx="2144078" cy="268010"/>
          </a:xfrm>
          <a:prstGeom prst="rect">
            <a:avLst/>
          </a:prstGeom>
          <a:noFill/>
        </p:spPr>
        <p:txBody>
          <a:bodyPr wrap="none" rtlCol="0" anchor="t"/>
          <a:lstStyle/>
          <a:p>
            <a:pPr marL="0" indent="0" algn="r">
              <a:lnSpc>
                <a:spcPts val="2110"/>
              </a:lnSpc>
              <a:buNone/>
            </a:pPr>
            <a:r>
              <a:rPr lang="en-US" sz="1690" b="1" kern="0" spc="-51" dirty="0">
                <a:solidFill>
                  <a:srgbClr val="272525"/>
                </a:solidFill>
                <a:latin typeface="Calisto MT" panose="02040603050505030304" charset="0"/>
                <a:ea typeface="p22-mackinac-pro" pitchFamily="34" charset="-122"/>
                <a:cs typeface="Calisto MT" panose="02040603050505030304" charset="0"/>
              </a:rPr>
              <a:t>Feature Exploration</a:t>
            </a:r>
            <a:endParaRPr lang="en-US" sz="1690" dirty="0">
              <a:latin typeface="Calisto MT" panose="02040603050505030304" charset="0"/>
              <a:cs typeface="Calisto MT" panose="02040603050505030304" charset="0"/>
            </a:endParaRPr>
          </a:p>
        </p:txBody>
      </p:sp>
      <p:sp>
        <p:nvSpPr>
          <p:cNvPr id="21" name="Text 18"/>
          <p:cNvSpPr/>
          <p:nvPr/>
        </p:nvSpPr>
        <p:spPr>
          <a:xfrm>
            <a:off x="3241238" y="6075878"/>
            <a:ext cx="3130510" cy="1372195"/>
          </a:xfrm>
          <a:prstGeom prst="rect">
            <a:avLst/>
          </a:prstGeom>
          <a:noFill/>
        </p:spPr>
        <p:txBody>
          <a:bodyPr wrap="square" rtlCol="0" anchor="t"/>
          <a:lstStyle/>
          <a:p>
            <a:pPr marL="0" indent="0" algn="just">
              <a:lnSpc>
                <a:spcPts val="2160"/>
              </a:lnSpc>
              <a:buNone/>
            </a:pPr>
            <a:r>
              <a:rPr lang="en-US" sz="1350" dirty="0">
                <a:solidFill>
                  <a:srgbClr val="272525"/>
                </a:solidFill>
                <a:latin typeface="Calibri" panose="020F0502020204030204" charset="0"/>
                <a:ea typeface="Eudoxus Sans" pitchFamily="34" charset="-122"/>
                <a:cs typeface="Calibri" panose="020F0502020204030204" charset="0"/>
              </a:rPr>
              <a:t>Analyze the individual features or variables in the dataset. Understand their distributions, interactions, and potential for use in predictive modeling.</a:t>
            </a:r>
            <a:endParaRPr lang="en-US" sz="1350" dirty="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sp>
        <p:nvSpPr>
          <p:cNvPr id="4" name="Text 2"/>
          <p:cNvSpPr/>
          <p:nvPr/>
        </p:nvSpPr>
        <p:spPr>
          <a:xfrm>
            <a:off x="2903934" y="511612"/>
            <a:ext cx="6529745" cy="580430"/>
          </a:xfrm>
          <a:prstGeom prst="rect">
            <a:avLst/>
          </a:prstGeom>
          <a:noFill/>
        </p:spPr>
        <p:txBody>
          <a:bodyPr wrap="none" rtlCol="0" anchor="t"/>
          <a:lstStyle/>
          <a:p>
            <a:pPr marL="0" indent="0">
              <a:lnSpc>
                <a:spcPts val="4570"/>
              </a:lnSpc>
              <a:buNone/>
            </a:pPr>
            <a:r>
              <a:rPr lang="en-US" sz="4000" b="1" kern="0" spc="-110" dirty="0">
                <a:solidFill>
                  <a:srgbClr val="7030A0"/>
                </a:solidFill>
                <a:latin typeface="Calisto MT" panose="02040603050505030304" charset="0"/>
                <a:ea typeface="p22-mackinac-pro" pitchFamily="34" charset="-122"/>
                <a:cs typeface="Calisto MT" panose="02040603050505030304" charset="0"/>
              </a:rPr>
              <a:t>Model Training and Evaluation</a:t>
            </a:r>
            <a:endParaRPr lang="en-US" sz="4000" b="1" kern="0" spc="-110" dirty="0">
              <a:solidFill>
                <a:srgbClr val="7030A0"/>
              </a:solidFill>
              <a:latin typeface="Calisto MT" panose="02040603050505030304" charset="0"/>
              <a:ea typeface="p22-mackinac-pro" pitchFamily="34" charset="-122"/>
              <a:cs typeface="Calisto MT" panose="02040603050505030304" charset="0"/>
            </a:endParaRPr>
          </a:p>
        </p:txBody>
      </p:sp>
      <p:sp>
        <p:nvSpPr>
          <p:cNvPr id="5" name="Shape 3"/>
          <p:cNvSpPr/>
          <p:nvPr/>
        </p:nvSpPr>
        <p:spPr>
          <a:xfrm>
            <a:off x="2903934" y="1463516"/>
            <a:ext cx="1102757" cy="1070253"/>
          </a:xfrm>
          <a:prstGeom prst="roundRect">
            <a:avLst>
              <a:gd name="adj" fmla="val 7810"/>
            </a:avLst>
          </a:prstGeom>
          <a:solidFill>
            <a:srgbClr val="E0D7F4"/>
          </a:solidFill>
          <a:ln w="7620">
            <a:solidFill>
              <a:srgbClr val="C6BDDA"/>
            </a:solidFill>
            <a:prstDash val="solid"/>
          </a:ln>
        </p:spPr>
      </p:sp>
      <p:sp>
        <p:nvSpPr>
          <p:cNvPr id="6" name="Text 4"/>
          <p:cNvSpPr/>
          <p:nvPr/>
        </p:nvSpPr>
        <p:spPr>
          <a:xfrm>
            <a:off x="3097292" y="1812846"/>
            <a:ext cx="87273"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1</a:t>
            </a:r>
            <a:endParaRPr lang="en-US" sz="1830" dirty="0"/>
          </a:p>
        </p:txBody>
      </p:sp>
      <p:sp>
        <p:nvSpPr>
          <p:cNvPr id="7" name="Text 5"/>
          <p:cNvSpPr/>
          <p:nvPr/>
        </p:nvSpPr>
        <p:spPr>
          <a:xfrm>
            <a:off x="4192429" y="1649254"/>
            <a:ext cx="2661404"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Defining Success Metrics</a:t>
            </a:r>
            <a:endParaRPr lang="en-US" sz="1830" dirty="0">
              <a:latin typeface="Times New Roman" panose="02020603050405020304" charset="0"/>
              <a:cs typeface="Times New Roman" panose="02020603050405020304" charset="0"/>
            </a:endParaRPr>
          </a:p>
        </p:txBody>
      </p:sp>
      <p:sp>
        <p:nvSpPr>
          <p:cNvPr id="8" name="Text 6"/>
          <p:cNvSpPr/>
          <p:nvPr/>
        </p:nvSpPr>
        <p:spPr>
          <a:xfrm>
            <a:off x="4192429" y="2050852"/>
            <a:ext cx="2970490" cy="297180"/>
          </a:xfrm>
          <a:prstGeom prst="rect">
            <a:avLst/>
          </a:prstGeom>
          <a:noFill/>
        </p:spPr>
        <p:txBody>
          <a:bodyPr wrap="non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Establish clear performance goals</a:t>
            </a:r>
            <a:endParaRPr lang="en-US" sz="1465" dirty="0">
              <a:latin typeface="Calibri" panose="020F0502020204030204" charset="0"/>
              <a:cs typeface="Calibri" panose="020F0502020204030204" charset="0"/>
            </a:endParaRPr>
          </a:p>
        </p:txBody>
      </p:sp>
      <p:sp>
        <p:nvSpPr>
          <p:cNvPr id="9" name="Shape 7"/>
          <p:cNvSpPr/>
          <p:nvPr/>
        </p:nvSpPr>
        <p:spPr>
          <a:xfrm>
            <a:off x="4099560" y="2513528"/>
            <a:ext cx="7534037" cy="18574"/>
          </a:xfrm>
          <a:prstGeom prst="roundRect">
            <a:avLst>
              <a:gd name="adj" fmla="val 449998"/>
            </a:avLst>
          </a:prstGeom>
          <a:solidFill>
            <a:srgbClr val="C6BDDA"/>
          </a:solidFill>
        </p:spPr>
      </p:sp>
      <p:sp>
        <p:nvSpPr>
          <p:cNvPr id="10" name="Shape 8"/>
          <p:cNvSpPr/>
          <p:nvPr/>
        </p:nvSpPr>
        <p:spPr>
          <a:xfrm>
            <a:off x="2903934" y="2626638"/>
            <a:ext cx="2205633" cy="1070253"/>
          </a:xfrm>
          <a:prstGeom prst="roundRect">
            <a:avLst>
              <a:gd name="adj" fmla="val 7810"/>
            </a:avLst>
          </a:prstGeom>
          <a:solidFill>
            <a:srgbClr val="E0D7F4"/>
          </a:solidFill>
          <a:ln w="7620">
            <a:solidFill>
              <a:srgbClr val="C6BDDA"/>
            </a:solidFill>
            <a:prstDash val="solid"/>
          </a:ln>
        </p:spPr>
      </p:sp>
      <p:sp>
        <p:nvSpPr>
          <p:cNvPr id="11" name="Text 9"/>
          <p:cNvSpPr/>
          <p:nvPr/>
        </p:nvSpPr>
        <p:spPr>
          <a:xfrm>
            <a:off x="3097292" y="2975967"/>
            <a:ext cx="128111"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2</a:t>
            </a:r>
            <a:endParaRPr lang="en-US" sz="1830" dirty="0"/>
          </a:p>
        </p:txBody>
      </p:sp>
      <p:sp>
        <p:nvSpPr>
          <p:cNvPr id="12" name="Text 10"/>
          <p:cNvSpPr/>
          <p:nvPr/>
        </p:nvSpPr>
        <p:spPr>
          <a:xfrm>
            <a:off x="5295305" y="2812375"/>
            <a:ext cx="2321719"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Data Splitting</a:t>
            </a:r>
            <a:endParaRPr lang="en-US" sz="1830" dirty="0">
              <a:latin typeface="Times New Roman" panose="02020603050405020304" charset="0"/>
              <a:cs typeface="Times New Roman" panose="02020603050405020304" charset="0"/>
            </a:endParaRPr>
          </a:p>
        </p:txBody>
      </p:sp>
      <p:sp>
        <p:nvSpPr>
          <p:cNvPr id="13" name="Text 11"/>
          <p:cNvSpPr/>
          <p:nvPr/>
        </p:nvSpPr>
        <p:spPr>
          <a:xfrm>
            <a:off x="5295305" y="3213973"/>
            <a:ext cx="4197072" cy="297180"/>
          </a:xfrm>
          <a:prstGeom prst="rect">
            <a:avLst/>
          </a:prstGeom>
          <a:noFill/>
        </p:spPr>
        <p:txBody>
          <a:bodyPr wrap="non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Divide data into training, validation, and test sets</a:t>
            </a:r>
            <a:endParaRPr lang="en-US" sz="1465" dirty="0">
              <a:latin typeface="Calibri" panose="020F0502020204030204" charset="0"/>
              <a:cs typeface="Calibri" panose="020F0502020204030204" charset="0"/>
            </a:endParaRPr>
          </a:p>
        </p:txBody>
      </p:sp>
      <p:sp>
        <p:nvSpPr>
          <p:cNvPr id="14" name="Shape 12"/>
          <p:cNvSpPr/>
          <p:nvPr/>
        </p:nvSpPr>
        <p:spPr>
          <a:xfrm>
            <a:off x="5202436" y="3676650"/>
            <a:ext cx="6431161" cy="18574"/>
          </a:xfrm>
          <a:prstGeom prst="roundRect">
            <a:avLst>
              <a:gd name="adj" fmla="val 449998"/>
            </a:avLst>
          </a:prstGeom>
          <a:solidFill>
            <a:srgbClr val="C6BDDA"/>
          </a:solidFill>
        </p:spPr>
      </p:sp>
      <p:sp>
        <p:nvSpPr>
          <p:cNvPr id="15" name="Shape 13"/>
          <p:cNvSpPr/>
          <p:nvPr/>
        </p:nvSpPr>
        <p:spPr>
          <a:xfrm>
            <a:off x="2903934" y="3789759"/>
            <a:ext cx="3308390" cy="1070253"/>
          </a:xfrm>
          <a:prstGeom prst="roundRect">
            <a:avLst>
              <a:gd name="adj" fmla="val 7810"/>
            </a:avLst>
          </a:prstGeom>
          <a:solidFill>
            <a:srgbClr val="E0D7F4"/>
          </a:solidFill>
          <a:ln w="7620">
            <a:solidFill>
              <a:srgbClr val="C6BDDA"/>
            </a:solidFill>
            <a:prstDash val="solid"/>
          </a:ln>
        </p:spPr>
      </p:sp>
      <p:sp>
        <p:nvSpPr>
          <p:cNvPr id="16" name="Text 14"/>
          <p:cNvSpPr/>
          <p:nvPr/>
        </p:nvSpPr>
        <p:spPr>
          <a:xfrm>
            <a:off x="3097292" y="4139089"/>
            <a:ext cx="132040"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3</a:t>
            </a:r>
            <a:endParaRPr lang="en-US" sz="1830" dirty="0"/>
          </a:p>
        </p:txBody>
      </p:sp>
      <p:sp>
        <p:nvSpPr>
          <p:cNvPr id="17" name="Text 15"/>
          <p:cNvSpPr/>
          <p:nvPr/>
        </p:nvSpPr>
        <p:spPr>
          <a:xfrm>
            <a:off x="6398062" y="3975497"/>
            <a:ext cx="2321719"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Model Selection</a:t>
            </a:r>
            <a:endParaRPr lang="en-US" sz="1830" dirty="0">
              <a:latin typeface="Times New Roman" panose="02020603050405020304" charset="0"/>
              <a:cs typeface="Times New Roman" panose="02020603050405020304" charset="0"/>
            </a:endParaRPr>
          </a:p>
        </p:txBody>
      </p:sp>
      <p:sp>
        <p:nvSpPr>
          <p:cNvPr id="18" name="Text 16"/>
          <p:cNvSpPr/>
          <p:nvPr/>
        </p:nvSpPr>
        <p:spPr>
          <a:xfrm>
            <a:off x="6398062" y="4377095"/>
            <a:ext cx="3353633" cy="297180"/>
          </a:xfrm>
          <a:prstGeom prst="rect">
            <a:avLst/>
          </a:prstGeom>
          <a:noFill/>
        </p:spPr>
        <p:txBody>
          <a:bodyPr wrap="non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Choose the right algorithm for the task</a:t>
            </a:r>
            <a:endParaRPr lang="en-US" sz="1465" dirty="0">
              <a:latin typeface="Calibri" panose="020F0502020204030204" charset="0"/>
              <a:cs typeface="Calibri" panose="020F0502020204030204" charset="0"/>
            </a:endParaRPr>
          </a:p>
        </p:txBody>
      </p:sp>
      <p:sp>
        <p:nvSpPr>
          <p:cNvPr id="19" name="Shape 17"/>
          <p:cNvSpPr/>
          <p:nvPr/>
        </p:nvSpPr>
        <p:spPr>
          <a:xfrm>
            <a:off x="6305193" y="4839772"/>
            <a:ext cx="5328404" cy="18574"/>
          </a:xfrm>
          <a:prstGeom prst="roundRect">
            <a:avLst>
              <a:gd name="adj" fmla="val 449998"/>
            </a:avLst>
          </a:prstGeom>
          <a:solidFill>
            <a:srgbClr val="C6BDDA"/>
          </a:solidFill>
        </p:spPr>
      </p:sp>
      <p:sp>
        <p:nvSpPr>
          <p:cNvPr id="20" name="Shape 18"/>
          <p:cNvSpPr/>
          <p:nvPr/>
        </p:nvSpPr>
        <p:spPr>
          <a:xfrm>
            <a:off x="2903934" y="4952881"/>
            <a:ext cx="4411266" cy="1367433"/>
          </a:xfrm>
          <a:prstGeom prst="roundRect">
            <a:avLst>
              <a:gd name="adj" fmla="val 6112"/>
            </a:avLst>
          </a:prstGeom>
          <a:solidFill>
            <a:srgbClr val="E0D7F4"/>
          </a:solidFill>
          <a:ln w="7620">
            <a:solidFill>
              <a:srgbClr val="C6BDDA"/>
            </a:solidFill>
            <a:prstDash val="solid"/>
          </a:ln>
        </p:spPr>
      </p:sp>
      <p:sp>
        <p:nvSpPr>
          <p:cNvPr id="21" name="Text 19"/>
          <p:cNvSpPr/>
          <p:nvPr/>
        </p:nvSpPr>
        <p:spPr>
          <a:xfrm>
            <a:off x="3097292" y="5450800"/>
            <a:ext cx="139303" cy="371475"/>
          </a:xfrm>
          <a:prstGeom prst="rect">
            <a:avLst/>
          </a:prstGeom>
          <a:noFill/>
        </p:spPr>
        <p:txBody>
          <a:bodyPr wrap="none" rtlCol="0" anchor="t"/>
          <a:lstStyle/>
          <a:p>
            <a:pPr marL="0" indent="0" algn="ctr">
              <a:lnSpc>
                <a:spcPts val="2925"/>
              </a:lnSpc>
              <a:buNone/>
            </a:pPr>
            <a:r>
              <a:rPr lang="en-US" sz="1830" b="1" kern="0" spc="-55" dirty="0">
                <a:solidFill>
                  <a:srgbClr val="272525"/>
                </a:solidFill>
                <a:latin typeface="p22-mackinac-pro" pitchFamily="34" charset="0"/>
                <a:ea typeface="p22-mackinac-pro" pitchFamily="34" charset="-122"/>
                <a:cs typeface="p22-mackinac-pro" pitchFamily="34" charset="-120"/>
              </a:rPr>
              <a:t>4</a:t>
            </a:r>
            <a:endParaRPr lang="en-US" sz="1830" dirty="0"/>
          </a:p>
        </p:txBody>
      </p:sp>
      <p:sp>
        <p:nvSpPr>
          <p:cNvPr id="22" name="Text 20"/>
          <p:cNvSpPr/>
          <p:nvPr/>
        </p:nvSpPr>
        <p:spPr>
          <a:xfrm>
            <a:off x="7500938" y="5138618"/>
            <a:ext cx="2584371" cy="290155"/>
          </a:xfrm>
          <a:prstGeom prst="rect">
            <a:avLst/>
          </a:prstGeom>
          <a:noFill/>
        </p:spPr>
        <p:txBody>
          <a:bodyPr wrap="none" rtlCol="0" anchor="t"/>
          <a:lstStyle/>
          <a:p>
            <a:pPr marL="0" indent="0" algn="l">
              <a:lnSpc>
                <a:spcPts val="2285"/>
              </a:lnSpc>
              <a:buNone/>
            </a:pPr>
            <a:r>
              <a:rPr lang="en-US" sz="1830" b="1" kern="0" spc="-55" dirty="0">
                <a:solidFill>
                  <a:srgbClr val="272525"/>
                </a:solidFill>
                <a:latin typeface="Times New Roman" panose="02020603050405020304" charset="0"/>
                <a:ea typeface="p22-mackinac-pro" pitchFamily="34" charset="-122"/>
                <a:cs typeface="Times New Roman" panose="02020603050405020304" charset="0"/>
              </a:rPr>
              <a:t>Hyperparameter Tuning</a:t>
            </a:r>
            <a:endParaRPr lang="en-US" sz="1830" dirty="0">
              <a:latin typeface="Times New Roman" panose="02020603050405020304" charset="0"/>
              <a:cs typeface="Times New Roman" panose="02020603050405020304" charset="0"/>
            </a:endParaRPr>
          </a:p>
        </p:txBody>
      </p:sp>
      <p:sp>
        <p:nvSpPr>
          <p:cNvPr id="23" name="Text 21"/>
          <p:cNvSpPr/>
          <p:nvPr/>
        </p:nvSpPr>
        <p:spPr>
          <a:xfrm>
            <a:off x="7500938" y="5540216"/>
            <a:ext cx="4039791" cy="594360"/>
          </a:xfrm>
          <a:prstGeom prst="rect">
            <a:avLst/>
          </a:prstGeom>
          <a:noFill/>
        </p:spPr>
        <p:txBody>
          <a:bodyPr wrap="square" rtlCol="0" anchor="t"/>
          <a:lstStyle/>
          <a:p>
            <a:pPr marL="0" indent="0" algn="l">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Optimize model parameters for best performance</a:t>
            </a:r>
            <a:endParaRPr lang="en-US" sz="1465" dirty="0">
              <a:latin typeface="Calibri" panose="020F0502020204030204" charset="0"/>
              <a:cs typeface="Calibri" panose="020F0502020204030204" charset="0"/>
            </a:endParaRPr>
          </a:p>
        </p:txBody>
      </p:sp>
      <p:sp>
        <p:nvSpPr>
          <p:cNvPr id="24" name="Text 22"/>
          <p:cNvSpPr/>
          <p:nvPr/>
        </p:nvSpPr>
        <p:spPr>
          <a:xfrm>
            <a:off x="2903934" y="6529268"/>
            <a:ext cx="8822531" cy="1188720"/>
          </a:xfrm>
          <a:prstGeom prst="rect">
            <a:avLst/>
          </a:prstGeom>
          <a:noFill/>
        </p:spPr>
        <p:txBody>
          <a:bodyPr wrap="square" rtlCol="0" anchor="t"/>
          <a:lstStyle/>
          <a:p>
            <a:pPr marL="0" indent="0" algn="just">
              <a:lnSpc>
                <a:spcPts val="2340"/>
              </a:lnSpc>
              <a:buNone/>
            </a:pPr>
            <a:r>
              <a:rPr lang="en-US" sz="1465" dirty="0">
                <a:solidFill>
                  <a:srgbClr val="272525"/>
                </a:solidFill>
                <a:latin typeface="Calibri" panose="020F0502020204030204" charset="0"/>
                <a:ea typeface="Eudoxus Sans" pitchFamily="34" charset="-122"/>
                <a:cs typeface="Calibri" panose="020F0502020204030204" charset="0"/>
              </a:rPr>
              <a:t>Once the data has been prepared, the next step is to train and evaluate machine learning models. This involves defining success metrics, splitting the data into appropriate sets, selecting the right model architecture, and tuning hyperparameters. Careful model selection and evaluation is essential for developing robust, high-performing AI systems.</a:t>
            </a:r>
            <a:endParaRPr lang="en-US" sz="1465" dirty="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154198"/>
            <a:ext cx="7477601" cy="1916430"/>
          </a:xfrm>
          <a:prstGeom prst="rect">
            <a:avLst/>
          </a:prstGeom>
          <a:noFill/>
        </p:spPr>
        <p:txBody>
          <a:bodyPr wrap="square" rtlCol="0" anchor="t"/>
          <a:lstStyle/>
          <a:p>
            <a:pPr marL="0" indent="0">
              <a:lnSpc>
                <a:spcPts val="7545"/>
              </a:lnSpc>
              <a:buNone/>
            </a:pPr>
            <a:r>
              <a:rPr lang="en-US" sz="6035" b="1" kern="0" spc="-181" dirty="0">
                <a:solidFill>
                  <a:srgbClr val="7030A0"/>
                </a:solidFill>
                <a:latin typeface="Calisto MT" panose="02040603050505030304" charset="0"/>
                <a:ea typeface="p22-mackinac-pro" pitchFamily="34" charset="-122"/>
                <a:cs typeface="Calisto MT" panose="02040603050505030304" charset="0"/>
              </a:rPr>
              <a:t>Data Handling in AI and ML</a:t>
            </a:r>
            <a:endParaRPr lang="en-US" sz="6035" b="1" kern="0" spc="-181" dirty="0">
              <a:solidFill>
                <a:srgbClr val="7030A0"/>
              </a:solidFill>
              <a:latin typeface="Calisto MT" panose="02040603050505030304" charset="0"/>
              <a:ea typeface="p22-mackinac-pro" pitchFamily="34" charset="-122"/>
              <a:cs typeface="Calisto MT" panose="02040603050505030304" charset="0"/>
            </a:endParaRPr>
          </a:p>
        </p:txBody>
      </p:sp>
      <p:sp>
        <p:nvSpPr>
          <p:cNvPr id="6" name="Text 3"/>
          <p:cNvSpPr/>
          <p:nvPr/>
        </p:nvSpPr>
        <p:spPr>
          <a:xfrm>
            <a:off x="833199" y="4403884"/>
            <a:ext cx="7477601" cy="710803"/>
          </a:xfrm>
          <a:prstGeom prst="rect">
            <a:avLst/>
          </a:prstGeom>
          <a:noFill/>
        </p:spPr>
        <p:txBody>
          <a:bodyPr wrap="square" rtlCol="0" anchor="t"/>
          <a:lstStyle/>
          <a:p>
            <a:pPr marL="0" indent="0">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Effective data handling is a crucial component of successful AI and machine learning projects.</a:t>
            </a:r>
            <a:endParaRPr lang="en-US" sz="1750" dirty="0">
              <a:latin typeface="Calibri" panose="020F0502020204030204" charset="0"/>
              <a:cs typeface="Calibri" panose="020F0502020204030204" charset="0"/>
            </a:endParaRPr>
          </a:p>
        </p:txBody>
      </p:sp>
      <p:sp>
        <p:nvSpPr>
          <p:cNvPr id="7" name="Text 4"/>
          <p:cNvSpPr/>
          <p:nvPr/>
        </p:nvSpPr>
        <p:spPr>
          <a:xfrm>
            <a:off x="833199" y="5364599"/>
            <a:ext cx="7477601" cy="710803"/>
          </a:xfrm>
          <a:prstGeom prst="rect">
            <a:avLst/>
          </a:prstGeom>
          <a:noFill/>
        </p:spPr>
        <p:txBody>
          <a:bodyPr wrap="square" rtlCol="0" anchor="t"/>
          <a:lstStyle/>
          <a:p>
            <a:pPr marL="0" indent="0">
              <a:lnSpc>
                <a:spcPts val="2800"/>
              </a:lnSpc>
              <a:buNone/>
            </a:pPr>
            <a:r>
              <a:rPr lang="en-US" sz="1750" dirty="0">
                <a:solidFill>
                  <a:srgbClr val="272525"/>
                </a:solidFill>
                <a:latin typeface="Calibri" panose="020F0502020204030204" charset="0"/>
                <a:ea typeface="Eudoxus Sans" pitchFamily="34" charset="-122"/>
                <a:cs typeface="Calibri" panose="020F0502020204030204" charset="0"/>
              </a:rPr>
              <a:t>Proper data handling ensures that the data is clean, relevant, and in the right format for machine learning algorithms to perform effectively.</a:t>
            </a:r>
            <a:endParaRPr lang="en-US" sz="1750" dirty="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4076</Words>
  <Application>WPS Presentation</Application>
  <PresentationFormat>On-screen Show (16:9)</PresentationFormat>
  <Paragraphs>126</Paragraphs>
  <Slides>9</Slides>
  <Notes>11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vt:i4>
      </vt:variant>
    </vt:vector>
  </HeadingPairs>
  <TitlesOfParts>
    <vt:vector size="26" baseType="lpstr">
      <vt:lpstr>Arial</vt:lpstr>
      <vt:lpstr>SimSun</vt:lpstr>
      <vt:lpstr>Wingdings</vt:lpstr>
      <vt:lpstr>p22-mackinac-pro</vt:lpstr>
      <vt:lpstr>Segoe Print</vt:lpstr>
      <vt:lpstr>p22-mackinac-pro</vt:lpstr>
      <vt:lpstr>p22-mackinac-pro</vt:lpstr>
      <vt:lpstr>Eudoxus Sans</vt:lpstr>
      <vt:lpstr>Eudoxus Sans</vt:lpstr>
      <vt:lpstr>Eudoxus Sans</vt:lpstr>
      <vt:lpstr>Calibri</vt:lpstr>
      <vt:lpstr>Microsoft YaHei</vt:lpstr>
      <vt:lpstr>Arial Unicode MS</vt:lpstr>
      <vt:lpstr>MingLiU-ExtB</vt:lpstr>
      <vt:lpstr>Calisto MT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Mursal Mateen</cp:lastModifiedBy>
  <cp:revision>3</cp:revision>
  <dcterms:created xsi:type="dcterms:W3CDTF">2024-05-22T05:53:00Z</dcterms:created>
  <dcterms:modified xsi:type="dcterms:W3CDTF">2024-05-22T15:59:01Z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E0E9250990BB493CA4E8819CDEDCFAFC_12</vt:lpwstr>
  </property>
  <property fmtid="{D5CDD505-2E9C-101B-9397-08002B2CF9AE}" pid="3" name="KSOProductBuildVer">
    <vt:lpwstr>1033-12.2.0.16909</vt:lpwstr>
  </property>
</Properties>
</file>